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71" r:id="rId4"/>
    <p:sldId id="257" r:id="rId5"/>
    <p:sldId id="259" r:id="rId6"/>
    <p:sldId id="280" r:id="rId7"/>
    <p:sldId id="260" r:id="rId8"/>
    <p:sldId id="270" r:id="rId9"/>
    <p:sldId id="275" r:id="rId10"/>
    <p:sldId id="276" r:id="rId11"/>
    <p:sldId id="278" r:id="rId12"/>
    <p:sldId id="277" r:id="rId13"/>
    <p:sldId id="279" r:id="rId14"/>
    <p:sldId id="281" r:id="rId15"/>
    <p:sldId id="267" r:id="rId16"/>
  </p:sldIdLst>
  <p:sldSz cx="9144000" cy="5715000" type="screen16x10"/>
  <p:notesSz cx="7772400" cy="100584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3CDDD"/>
    <a:srgbClr val="0000CC"/>
    <a:srgbClr val="D0D8E8"/>
    <a:srgbClr val="0431FF"/>
    <a:srgbClr val="E9EDF4"/>
    <a:srgbClr val="FFF05B"/>
    <a:srgbClr val="558ED5"/>
    <a:srgbClr val="EC76F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3" autoAdjust="0"/>
    <p:restoredTop sz="96337"/>
  </p:normalViewPr>
  <p:slideViewPr>
    <p:cSldViewPr snapToGrid="0">
      <p:cViewPr varScale="1">
        <p:scale>
          <a:sx n="175" d="100"/>
          <a:sy n="175" d="100"/>
        </p:scale>
        <p:origin x="920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1A9D6-DB3E-A543-8C6A-7EDB2646867E}" type="doc">
      <dgm:prSet loTypeId="urn:microsoft.com/office/officeart/2008/layout/VerticalCurvedLis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4527A90-A3B5-9D4D-9DE9-54ADA3166457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 regression test suites as part of the CR frameworks are static.</a:t>
          </a:r>
          <a:endParaRPr lang="en-IN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60DEFC-4575-9D4E-8F26-8AA455EA58D1}" type="parTrans" cxnId="{D0AD7936-2918-7742-AC1A-DF7B42B34706}">
      <dgm:prSet/>
      <dgm:spPr/>
      <dgm:t>
        <a:bodyPr/>
        <a:lstStyle/>
        <a:p>
          <a:endParaRPr lang="en-GB"/>
        </a:p>
      </dgm:t>
    </dgm:pt>
    <dgm:pt modelId="{A19AA33C-2165-0B49-A256-0C5350F159C6}" type="sibTrans" cxnId="{D0AD7936-2918-7742-AC1A-DF7B42B34706}">
      <dgm:prSet/>
      <dgm:spPr/>
      <dgm:t>
        <a:bodyPr/>
        <a:lstStyle/>
        <a:p>
          <a:endParaRPr lang="en-GB"/>
        </a:p>
      </dgm:t>
    </dgm:pt>
    <dgm:pt modelId="{E675C05E-11C6-DB47-8ADC-155A23246CE1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turnaround time for one iteration/cycle can range from 3hrs </a:t>
          </a:r>
          <a:r>
            <a:rPr lang="en-US" sz="1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 12hrs</a:t>
          </a:r>
          <a:r>
            <a: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IN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4CAEBF-FD6A-A646-A5AA-79993EF9C0B9}" type="parTrans" cxnId="{1ACA1249-B7AD-CF4D-A426-1EAA88509A91}">
      <dgm:prSet/>
      <dgm:spPr/>
      <dgm:t>
        <a:bodyPr/>
        <a:lstStyle/>
        <a:p>
          <a:endParaRPr lang="en-GB"/>
        </a:p>
      </dgm:t>
    </dgm:pt>
    <dgm:pt modelId="{5B848790-4424-3447-BB9A-A74E0D333CDC}" type="sibTrans" cxnId="{1ACA1249-B7AD-CF4D-A426-1EAA88509A91}">
      <dgm:prSet/>
      <dgm:spPr/>
      <dgm:t>
        <a:bodyPr/>
        <a:lstStyle/>
        <a:p>
          <a:endParaRPr lang="en-GB"/>
        </a:p>
      </dgm:t>
    </dgm:pt>
    <dgm:pt modelId="{9A25B08B-262E-8247-A823-3F94F4D3309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Developers/Testers do not presently have a means to run quick and optimized testcases to validate a specific patch.</a:t>
          </a:r>
          <a:endParaRPr lang="en-IN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3B31E2-811B-0B47-9620-3AE37E2DCE0C}" type="parTrans" cxnId="{743D9C5F-66EA-D04B-A3C1-1C4414FEC933}">
      <dgm:prSet/>
      <dgm:spPr/>
      <dgm:t>
        <a:bodyPr/>
        <a:lstStyle/>
        <a:p>
          <a:endParaRPr lang="en-GB"/>
        </a:p>
      </dgm:t>
    </dgm:pt>
    <dgm:pt modelId="{5BE8DDF3-501E-D042-831B-64883BAC61D8}" type="sibTrans" cxnId="{743D9C5F-66EA-D04B-A3C1-1C4414FEC933}">
      <dgm:prSet/>
      <dgm:spPr/>
      <dgm:t>
        <a:bodyPr/>
        <a:lstStyle/>
        <a:p>
          <a:endParaRPr lang="en-GB"/>
        </a:p>
      </dgm:t>
    </dgm:pt>
    <dgm:pt modelId="{4AE1CC0D-79D7-C248-A88B-34755C610E74}">
      <dgm:prSet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Common quality related questions that arise with current regression test suites have no answers:</a:t>
          </a:r>
          <a:endParaRPr lang="en-IN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A011E8-1AE5-D947-9915-AD90C1ABA9EE}" type="parTrans" cxnId="{87D2C521-38BD-5246-8F85-D70311226835}">
      <dgm:prSet/>
      <dgm:spPr/>
      <dgm:t>
        <a:bodyPr/>
        <a:lstStyle/>
        <a:p>
          <a:endParaRPr lang="en-GB"/>
        </a:p>
      </dgm:t>
    </dgm:pt>
    <dgm:pt modelId="{D5C9FC02-564E-B441-AD34-482E94136462}" type="sibTrans" cxnId="{87D2C521-38BD-5246-8F85-D70311226835}">
      <dgm:prSet/>
      <dgm:spPr/>
      <dgm:t>
        <a:bodyPr/>
        <a:lstStyle/>
        <a:p>
          <a:endParaRPr lang="en-GB"/>
        </a:p>
      </dgm:t>
    </dgm:pt>
    <dgm:pt modelId="{E8657EF8-B8A7-C04C-AF85-D82FAF88B6A3}">
      <dgm:prSet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What is the code coverage efficiency of a test case?</a:t>
          </a:r>
          <a:endParaRPr lang="en-IN" sz="1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F9D17D-E923-9742-8889-26BDAA7D7EAE}" type="parTrans" cxnId="{20D58C3A-EED1-244B-99A7-CDF3D4E9FD1D}">
      <dgm:prSet/>
      <dgm:spPr/>
      <dgm:t>
        <a:bodyPr/>
        <a:lstStyle/>
        <a:p>
          <a:endParaRPr lang="en-GB"/>
        </a:p>
      </dgm:t>
    </dgm:pt>
    <dgm:pt modelId="{033E375E-BF7F-A549-8ED2-2D98E86FD09E}" type="sibTrans" cxnId="{20D58C3A-EED1-244B-99A7-CDF3D4E9FD1D}">
      <dgm:prSet/>
      <dgm:spPr/>
      <dgm:t>
        <a:bodyPr/>
        <a:lstStyle/>
        <a:p>
          <a:endParaRPr lang="en-GB"/>
        </a:p>
      </dgm:t>
    </dgm:pt>
    <dgm:pt modelId="{49095C53-AEE2-704C-9413-98370B51FC4E}">
      <dgm:prSet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Which part of the code needs test cases to be developed?</a:t>
          </a:r>
          <a:endParaRPr lang="en-IN" sz="1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CEA31E-3AF2-044E-B4C7-39F484D43973}" type="parTrans" cxnId="{8B75DEEE-48D1-4B4B-BD92-81D2A4A73709}">
      <dgm:prSet/>
      <dgm:spPr/>
      <dgm:t>
        <a:bodyPr/>
        <a:lstStyle/>
        <a:p>
          <a:endParaRPr lang="en-GB"/>
        </a:p>
      </dgm:t>
    </dgm:pt>
    <dgm:pt modelId="{30AD9B0F-C1AF-994E-B8CC-F971BC5A2900}" type="sibTrans" cxnId="{8B75DEEE-48D1-4B4B-BD92-81D2A4A73709}">
      <dgm:prSet/>
      <dgm:spPr/>
      <dgm:t>
        <a:bodyPr/>
        <a:lstStyle/>
        <a:p>
          <a:endParaRPr lang="en-GB"/>
        </a:p>
      </dgm:t>
    </dgm:pt>
    <dgm:pt modelId="{4D092E73-4681-6E45-BBD0-B272AE47C68C}" type="pres">
      <dgm:prSet presAssocID="{C421A9D6-DB3E-A543-8C6A-7EDB2646867E}" presName="Name0" presStyleCnt="0">
        <dgm:presLayoutVars>
          <dgm:chMax val="7"/>
          <dgm:chPref val="7"/>
          <dgm:dir/>
        </dgm:presLayoutVars>
      </dgm:prSet>
      <dgm:spPr/>
    </dgm:pt>
    <dgm:pt modelId="{D3BC4813-55DC-7C4F-B272-B6D05182640C}" type="pres">
      <dgm:prSet presAssocID="{C421A9D6-DB3E-A543-8C6A-7EDB2646867E}" presName="Name1" presStyleCnt="0"/>
      <dgm:spPr/>
    </dgm:pt>
    <dgm:pt modelId="{6AF6207F-92B5-1740-90CE-A22D1433E738}" type="pres">
      <dgm:prSet presAssocID="{C421A9D6-DB3E-A543-8C6A-7EDB2646867E}" presName="cycle" presStyleCnt="0"/>
      <dgm:spPr/>
    </dgm:pt>
    <dgm:pt modelId="{580F2A84-B38E-7445-BB6C-C6C1D2E27E2A}" type="pres">
      <dgm:prSet presAssocID="{C421A9D6-DB3E-A543-8C6A-7EDB2646867E}" presName="srcNode" presStyleLbl="node1" presStyleIdx="0" presStyleCnt="4"/>
      <dgm:spPr/>
    </dgm:pt>
    <dgm:pt modelId="{CA38183B-FCB4-404A-A261-ECDC713A9712}" type="pres">
      <dgm:prSet presAssocID="{C421A9D6-DB3E-A543-8C6A-7EDB2646867E}" presName="conn" presStyleLbl="parChTrans1D2" presStyleIdx="0" presStyleCnt="1"/>
      <dgm:spPr/>
    </dgm:pt>
    <dgm:pt modelId="{FA79F567-C4FF-FD4B-B5CE-CF6BA21BDE6E}" type="pres">
      <dgm:prSet presAssocID="{C421A9D6-DB3E-A543-8C6A-7EDB2646867E}" presName="extraNode" presStyleLbl="node1" presStyleIdx="0" presStyleCnt="4"/>
      <dgm:spPr/>
    </dgm:pt>
    <dgm:pt modelId="{13D12096-F3F7-6743-99DF-2C83C04E4C93}" type="pres">
      <dgm:prSet presAssocID="{C421A9D6-DB3E-A543-8C6A-7EDB2646867E}" presName="dstNode" presStyleLbl="node1" presStyleIdx="0" presStyleCnt="4"/>
      <dgm:spPr/>
    </dgm:pt>
    <dgm:pt modelId="{C2E817E7-BD58-E949-9DDE-35EAF4D7AF02}" type="pres">
      <dgm:prSet presAssocID="{A4527A90-A3B5-9D4D-9DE9-54ADA3166457}" presName="text_1" presStyleLbl="node1" presStyleIdx="0" presStyleCnt="4">
        <dgm:presLayoutVars>
          <dgm:bulletEnabled val="1"/>
        </dgm:presLayoutVars>
      </dgm:prSet>
      <dgm:spPr/>
    </dgm:pt>
    <dgm:pt modelId="{CE30DCE1-3E0F-A34E-8FAE-333C9AF5EDBD}" type="pres">
      <dgm:prSet presAssocID="{A4527A90-A3B5-9D4D-9DE9-54ADA3166457}" presName="accent_1" presStyleCnt="0"/>
      <dgm:spPr/>
    </dgm:pt>
    <dgm:pt modelId="{498AAFE7-60F7-2748-97BA-9455F7FF6B54}" type="pres">
      <dgm:prSet presAssocID="{A4527A90-A3B5-9D4D-9DE9-54ADA3166457}" presName="accentRepeatNode" presStyleLbl="solidFgAcc1" presStyleIdx="0" presStyleCnt="4"/>
      <dgm:spPr/>
    </dgm:pt>
    <dgm:pt modelId="{27B70EB6-5AA5-2D44-A15D-3DB8C1FD5357}" type="pres">
      <dgm:prSet presAssocID="{E675C05E-11C6-DB47-8ADC-155A23246CE1}" presName="text_2" presStyleLbl="node1" presStyleIdx="1" presStyleCnt="4">
        <dgm:presLayoutVars>
          <dgm:bulletEnabled val="1"/>
        </dgm:presLayoutVars>
      </dgm:prSet>
      <dgm:spPr/>
    </dgm:pt>
    <dgm:pt modelId="{EF9F07C7-BFDE-3844-93D1-39912FB8126F}" type="pres">
      <dgm:prSet presAssocID="{E675C05E-11C6-DB47-8ADC-155A23246CE1}" presName="accent_2" presStyleCnt="0"/>
      <dgm:spPr/>
    </dgm:pt>
    <dgm:pt modelId="{F9012DB8-C0DB-F741-BDAE-BCBD80FE245F}" type="pres">
      <dgm:prSet presAssocID="{E675C05E-11C6-DB47-8ADC-155A23246CE1}" presName="accentRepeatNode" presStyleLbl="solidFgAcc1" presStyleIdx="1" presStyleCnt="4"/>
      <dgm:spPr/>
    </dgm:pt>
    <dgm:pt modelId="{C5DF4008-376C-8A4C-961F-E5E9B46E0DD9}" type="pres">
      <dgm:prSet presAssocID="{9A25B08B-262E-8247-A823-3F94F4D3309A}" presName="text_3" presStyleLbl="node1" presStyleIdx="2" presStyleCnt="4">
        <dgm:presLayoutVars>
          <dgm:bulletEnabled val="1"/>
        </dgm:presLayoutVars>
      </dgm:prSet>
      <dgm:spPr/>
    </dgm:pt>
    <dgm:pt modelId="{ED7DDD1D-BDC6-4D42-B9F7-953908989DB7}" type="pres">
      <dgm:prSet presAssocID="{9A25B08B-262E-8247-A823-3F94F4D3309A}" presName="accent_3" presStyleCnt="0"/>
      <dgm:spPr/>
    </dgm:pt>
    <dgm:pt modelId="{478C328F-69C8-4E47-9205-43D92634C137}" type="pres">
      <dgm:prSet presAssocID="{9A25B08B-262E-8247-A823-3F94F4D3309A}" presName="accentRepeatNode" presStyleLbl="solidFgAcc1" presStyleIdx="2" presStyleCnt="4"/>
      <dgm:spPr/>
    </dgm:pt>
    <dgm:pt modelId="{33B53697-90E9-394B-AA1A-8C22BB65A0BE}" type="pres">
      <dgm:prSet presAssocID="{4AE1CC0D-79D7-C248-A88B-34755C610E74}" presName="text_4" presStyleLbl="node1" presStyleIdx="3" presStyleCnt="4" custScaleY="155646" custLinFactNeighborX="-393" custLinFactNeighborY="27322">
        <dgm:presLayoutVars>
          <dgm:bulletEnabled val="1"/>
        </dgm:presLayoutVars>
      </dgm:prSet>
      <dgm:spPr/>
    </dgm:pt>
    <dgm:pt modelId="{8CD82A85-7E4D-274A-9141-4AF8D9AB6D8D}" type="pres">
      <dgm:prSet presAssocID="{4AE1CC0D-79D7-C248-A88B-34755C610E74}" presName="accent_4" presStyleCnt="0"/>
      <dgm:spPr/>
    </dgm:pt>
    <dgm:pt modelId="{096F6517-43B6-7743-9022-BD7D07B589C9}" type="pres">
      <dgm:prSet presAssocID="{4AE1CC0D-79D7-C248-A88B-34755C610E74}" presName="accentRepeatNode" presStyleLbl="solidFgAcc1" presStyleIdx="3" presStyleCnt="4"/>
      <dgm:spPr/>
    </dgm:pt>
  </dgm:ptLst>
  <dgm:cxnLst>
    <dgm:cxn modelId="{BD85DD12-65EE-B34C-9FEE-A03316A97DC4}" type="presOf" srcId="{49095C53-AEE2-704C-9413-98370B51FC4E}" destId="{33B53697-90E9-394B-AA1A-8C22BB65A0BE}" srcOrd="0" destOrd="2" presId="urn:microsoft.com/office/officeart/2008/layout/VerticalCurvedList"/>
    <dgm:cxn modelId="{E4EBBC1B-715D-FE46-BED8-9276D195CC9A}" type="presOf" srcId="{E675C05E-11C6-DB47-8ADC-155A23246CE1}" destId="{27B70EB6-5AA5-2D44-A15D-3DB8C1FD5357}" srcOrd="0" destOrd="0" presId="urn:microsoft.com/office/officeart/2008/layout/VerticalCurvedList"/>
    <dgm:cxn modelId="{87D2C521-38BD-5246-8F85-D70311226835}" srcId="{C421A9D6-DB3E-A543-8C6A-7EDB2646867E}" destId="{4AE1CC0D-79D7-C248-A88B-34755C610E74}" srcOrd="3" destOrd="0" parTransId="{E8A011E8-1AE5-D947-9915-AD90C1ABA9EE}" sibTransId="{D5C9FC02-564E-B441-AD34-482E94136462}"/>
    <dgm:cxn modelId="{D0AD7936-2918-7742-AC1A-DF7B42B34706}" srcId="{C421A9D6-DB3E-A543-8C6A-7EDB2646867E}" destId="{A4527A90-A3B5-9D4D-9DE9-54ADA3166457}" srcOrd="0" destOrd="0" parTransId="{8460DEFC-4575-9D4E-8F26-8AA455EA58D1}" sibTransId="{A19AA33C-2165-0B49-A256-0C5350F159C6}"/>
    <dgm:cxn modelId="{20D58C3A-EED1-244B-99A7-CDF3D4E9FD1D}" srcId="{4AE1CC0D-79D7-C248-A88B-34755C610E74}" destId="{E8657EF8-B8A7-C04C-AF85-D82FAF88B6A3}" srcOrd="0" destOrd="0" parTransId="{F5F9D17D-E923-9742-8889-26BDAA7D7EAE}" sibTransId="{033E375E-BF7F-A549-8ED2-2D98E86FD09E}"/>
    <dgm:cxn modelId="{1ACA1249-B7AD-CF4D-A426-1EAA88509A91}" srcId="{C421A9D6-DB3E-A543-8C6A-7EDB2646867E}" destId="{E675C05E-11C6-DB47-8ADC-155A23246CE1}" srcOrd="1" destOrd="0" parTransId="{D04CAEBF-FD6A-A646-A5AA-79993EF9C0B9}" sibTransId="{5B848790-4424-3447-BB9A-A74E0D333CDC}"/>
    <dgm:cxn modelId="{73B2D05E-AEBA-1E4C-BBD9-2F95601EC577}" type="presOf" srcId="{A4527A90-A3B5-9D4D-9DE9-54ADA3166457}" destId="{C2E817E7-BD58-E949-9DDE-35EAF4D7AF02}" srcOrd="0" destOrd="0" presId="urn:microsoft.com/office/officeart/2008/layout/VerticalCurvedList"/>
    <dgm:cxn modelId="{743D9C5F-66EA-D04B-A3C1-1C4414FEC933}" srcId="{C421A9D6-DB3E-A543-8C6A-7EDB2646867E}" destId="{9A25B08B-262E-8247-A823-3F94F4D3309A}" srcOrd="2" destOrd="0" parTransId="{F83B31E2-811B-0B47-9620-3AE37E2DCE0C}" sibTransId="{5BE8DDF3-501E-D042-831B-64883BAC61D8}"/>
    <dgm:cxn modelId="{8EB85598-C0DB-7741-B1C3-FC25DDFDF22B}" type="presOf" srcId="{9A25B08B-262E-8247-A823-3F94F4D3309A}" destId="{C5DF4008-376C-8A4C-961F-E5E9B46E0DD9}" srcOrd="0" destOrd="0" presId="urn:microsoft.com/office/officeart/2008/layout/VerticalCurvedList"/>
    <dgm:cxn modelId="{3B1D2C9E-DB02-4D4F-8E83-C48A1496585C}" type="presOf" srcId="{E8657EF8-B8A7-C04C-AF85-D82FAF88B6A3}" destId="{33B53697-90E9-394B-AA1A-8C22BB65A0BE}" srcOrd="0" destOrd="1" presId="urn:microsoft.com/office/officeart/2008/layout/VerticalCurvedList"/>
    <dgm:cxn modelId="{6C6157A7-4C6E-1D41-90DC-E9201A71E30C}" type="presOf" srcId="{4AE1CC0D-79D7-C248-A88B-34755C610E74}" destId="{33B53697-90E9-394B-AA1A-8C22BB65A0BE}" srcOrd="0" destOrd="0" presId="urn:microsoft.com/office/officeart/2008/layout/VerticalCurvedList"/>
    <dgm:cxn modelId="{EA86CAC7-649E-E347-A63C-544B3C59DBB8}" type="presOf" srcId="{A19AA33C-2165-0B49-A256-0C5350F159C6}" destId="{CA38183B-FCB4-404A-A261-ECDC713A9712}" srcOrd="0" destOrd="0" presId="urn:microsoft.com/office/officeart/2008/layout/VerticalCurvedList"/>
    <dgm:cxn modelId="{8B75DEEE-48D1-4B4B-BD92-81D2A4A73709}" srcId="{4AE1CC0D-79D7-C248-A88B-34755C610E74}" destId="{49095C53-AEE2-704C-9413-98370B51FC4E}" srcOrd="1" destOrd="0" parTransId="{C8CEA31E-3AF2-044E-B4C7-39F484D43973}" sibTransId="{30AD9B0F-C1AF-994E-B8CC-F971BC5A2900}"/>
    <dgm:cxn modelId="{D0C0EDF5-26FF-1346-8B07-4E054D901E93}" type="presOf" srcId="{C421A9D6-DB3E-A543-8C6A-7EDB2646867E}" destId="{4D092E73-4681-6E45-BBD0-B272AE47C68C}" srcOrd="0" destOrd="0" presId="urn:microsoft.com/office/officeart/2008/layout/VerticalCurvedList"/>
    <dgm:cxn modelId="{2B5F9FCF-ACB2-204F-9492-36C23160C10E}" type="presParOf" srcId="{4D092E73-4681-6E45-BBD0-B272AE47C68C}" destId="{D3BC4813-55DC-7C4F-B272-B6D05182640C}" srcOrd="0" destOrd="0" presId="urn:microsoft.com/office/officeart/2008/layout/VerticalCurvedList"/>
    <dgm:cxn modelId="{7306532A-05F7-EA41-BBC8-AE3DFA3C093F}" type="presParOf" srcId="{D3BC4813-55DC-7C4F-B272-B6D05182640C}" destId="{6AF6207F-92B5-1740-90CE-A22D1433E738}" srcOrd="0" destOrd="0" presId="urn:microsoft.com/office/officeart/2008/layout/VerticalCurvedList"/>
    <dgm:cxn modelId="{D3053BB4-C2B6-8245-914D-F41043F06DFD}" type="presParOf" srcId="{6AF6207F-92B5-1740-90CE-A22D1433E738}" destId="{580F2A84-B38E-7445-BB6C-C6C1D2E27E2A}" srcOrd="0" destOrd="0" presId="urn:microsoft.com/office/officeart/2008/layout/VerticalCurvedList"/>
    <dgm:cxn modelId="{5CB967F7-C2B6-C44E-894B-C69573E851B5}" type="presParOf" srcId="{6AF6207F-92B5-1740-90CE-A22D1433E738}" destId="{CA38183B-FCB4-404A-A261-ECDC713A9712}" srcOrd="1" destOrd="0" presId="urn:microsoft.com/office/officeart/2008/layout/VerticalCurvedList"/>
    <dgm:cxn modelId="{B8B04FBC-3B57-CB43-AB43-5105CB42AA8D}" type="presParOf" srcId="{6AF6207F-92B5-1740-90CE-A22D1433E738}" destId="{FA79F567-C4FF-FD4B-B5CE-CF6BA21BDE6E}" srcOrd="2" destOrd="0" presId="urn:microsoft.com/office/officeart/2008/layout/VerticalCurvedList"/>
    <dgm:cxn modelId="{19DACDA7-202A-6444-AE14-D852C8DCA886}" type="presParOf" srcId="{6AF6207F-92B5-1740-90CE-A22D1433E738}" destId="{13D12096-F3F7-6743-99DF-2C83C04E4C93}" srcOrd="3" destOrd="0" presId="urn:microsoft.com/office/officeart/2008/layout/VerticalCurvedList"/>
    <dgm:cxn modelId="{70A058F7-F906-3F4C-9EAA-5C5501E36C8B}" type="presParOf" srcId="{D3BC4813-55DC-7C4F-B272-B6D05182640C}" destId="{C2E817E7-BD58-E949-9DDE-35EAF4D7AF02}" srcOrd="1" destOrd="0" presId="urn:microsoft.com/office/officeart/2008/layout/VerticalCurvedList"/>
    <dgm:cxn modelId="{677C963C-90AF-9642-BF0F-C7AC2201CC3E}" type="presParOf" srcId="{D3BC4813-55DC-7C4F-B272-B6D05182640C}" destId="{CE30DCE1-3E0F-A34E-8FAE-333C9AF5EDBD}" srcOrd="2" destOrd="0" presId="urn:microsoft.com/office/officeart/2008/layout/VerticalCurvedList"/>
    <dgm:cxn modelId="{56B2A7B6-1F22-D642-A5DC-0F218E479665}" type="presParOf" srcId="{CE30DCE1-3E0F-A34E-8FAE-333C9AF5EDBD}" destId="{498AAFE7-60F7-2748-97BA-9455F7FF6B54}" srcOrd="0" destOrd="0" presId="urn:microsoft.com/office/officeart/2008/layout/VerticalCurvedList"/>
    <dgm:cxn modelId="{FA4A6026-18E8-014D-A8EB-873BFDBBDA4F}" type="presParOf" srcId="{D3BC4813-55DC-7C4F-B272-B6D05182640C}" destId="{27B70EB6-5AA5-2D44-A15D-3DB8C1FD5357}" srcOrd="3" destOrd="0" presId="urn:microsoft.com/office/officeart/2008/layout/VerticalCurvedList"/>
    <dgm:cxn modelId="{1893237D-19D2-504E-943B-70999BA370C7}" type="presParOf" srcId="{D3BC4813-55DC-7C4F-B272-B6D05182640C}" destId="{EF9F07C7-BFDE-3844-93D1-39912FB8126F}" srcOrd="4" destOrd="0" presId="urn:microsoft.com/office/officeart/2008/layout/VerticalCurvedList"/>
    <dgm:cxn modelId="{E9961F67-21DB-CC4D-814C-6D9FF071006B}" type="presParOf" srcId="{EF9F07C7-BFDE-3844-93D1-39912FB8126F}" destId="{F9012DB8-C0DB-F741-BDAE-BCBD80FE245F}" srcOrd="0" destOrd="0" presId="urn:microsoft.com/office/officeart/2008/layout/VerticalCurvedList"/>
    <dgm:cxn modelId="{3B73E556-0A07-C24C-8C78-E163D5937B04}" type="presParOf" srcId="{D3BC4813-55DC-7C4F-B272-B6D05182640C}" destId="{C5DF4008-376C-8A4C-961F-E5E9B46E0DD9}" srcOrd="5" destOrd="0" presId="urn:microsoft.com/office/officeart/2008/layout/VerticalCurvedList"/>
    <dgm:cxn modelId="{88E9C910-29E8-CF43-95F5-5737B8F86F29}" type="presParOf" srcId="{D3BC4813-55DC-7C4F-B272-B6D05182640C}" destId="{ED7DDD1D-BDC6-4D42-B9F7-953908989DB7}" srcOrd="6" destOrd="0" presId="urn:microsoft.com/office/officeart/2008/layout/VerticalCurvedList"/>
    <dgm:cxn modelId="{3BE9B28A-6503-2B43-8F0A-17C6A990FCC2}" type="presParOf" srcId="{ED7DDD1D-BDC6-4D42-B9F7-953908989DB7}" destId="{478C328F-69C8-4E47-9205-43D92634C137}" srcOrd="0" destOrd="0" presId="urn:microsoft.com/office/officeart/2008/layout/VerticalCurvedList"/>
    <dgm:cxn modelId="{71C65BD1-8220-184B-BA58-EE23270596CD}" type="presParOf" srcId="{D3BC4813-55DC-7C4F-B272-B6D05182640C}" destId="{33B53697-90E9-394B-AA1A-8C22BB65A0BE}" srcOrd="7" destOrd="0" presId="urn:microsoft.com/office/officeart/2008/layout/VerticalCurvedList"/>
    <dgm:cxn modelId="{63C82AD5-A9F2-4149-97F5-F5445F095CB6}" type="presParOf" srcId="{D3BC4813-55DC-7C4F-B272-B6D05182640C}" destId="{8CD82A85-7E4D-274A-9141-4AF8D9AB6D8D}" srcOrd="8" destOrd="0" presId="urn:microsoft.com/office/officeart/2008/layout/VerticalCurvedList"/>
    <dgm:cxn modelId="{F2C9E6AF-BEE0-3947-8F97-B7D51992DF76}" type="presParOf" srcId="{8CD82A85-7E4D-274A-9141-4AF8D9AB6D8D}" destId="{096F6517-43B6-7743-9022-BD7D07B589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183B-FCB4-404A-A261-ECDC713A9712}">
      <dsp:nvSpPr>
        <dsp:cNvPr id="0" name=""/>
        <dsp:cNvSpPr/>
      </dsp:nvSpPr>
      <dsp:spPr>
        <a:xfrm>
          <a:off x="-4990992" y="-764710"/>
          <a:ext cx="5944015" cy="5944015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817E7-BD58-E949-9DDE-35EAF4D7AF02}">
      <dsp:nvSpPr>
        <dsp:cNvPr id="0" name=""/>
        <dsp:cNvSpPr/>
      </dsp:nvSpPr>
      <dsp:spPr>
        <a:xfrm>
          <a:off x="499046" y="339394"/>
          <a:ext cx="7326659" cy="679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06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 regression test suites as part of the CR frameworks are static.</a:t>
          </a:r>
          <a:endParaRPr lang="en-IN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9046" y="339394"/>
        <a:ext cx="7326659" cy="679141"/>
      </dsp:txXfrm>
    </dsp:sp>
    <dsp:sp modelId="{498AAFE7-60F7-2748-97BA-9455F7FF6B54}">
      <dsp:nvSpPr>
        <dsp:cNvPr id="0" name=""/>
        <dsp:cNvSpPr/>
      </dsp:nvSpPr>
      <dsp:spPr>
        <a:xfrm>
          <a:off x="74583" y="254501"/>
          <a:ext cx="848926" cy="848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B70EB6-5AA5-2D44-A15D-3DB8C1FD5357}">
      <dsp:nvSpPr>
        <dsp:cNvPr id="0" name=""/>
        <dsp:cNvSpPr/>
      </dsp:nvSpPr>
      <dsp:spPr>
        <a:xfrm>
          <a:off x="888414" y="1358282"/>
          <a:ext cx="6937292" cy="679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06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turnaround time for one iteration/cycle can range from 3hrs </a:t>
          </a:r>
          <a:r>
            <a:rPr lang="en-US" sz="1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 12hrs</a:t>
          </a:r>
          <a:r>
            <a:rPr lang="en-U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IN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8414" y="1358282"/>
        <a:ext cx="6937292" cy="679141"/>
      </dsp:txXfrm>
    </dsp:sp>
    <dsp:sp modelId="{F9012DB8-C0DB-F741-BDAE-BCBD80FE245F}">
      <dsp:nvSpPr>
        <dsp:cNvPr id="0" name=""/>
        <dsp:cNvSpPr/>
      </dsp:nvSpPr>
      <dsp:spPr>
        <a:xfrm>
          <a:off x="463950" y="1273389"/>
          <a:ext cx="848926" cy="848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DF4008-376C-8A4C-961F-E5E9B46E0DD9}">
      <dsp:nvSpPr>
        <dsp:cNvPr id="0" name=""/>
        <dsp:cNvSpPr/>
      </dsp:nvSpPr>
      <dsp:spPr>
        <a:xfrm>
          <a:off x="888414" y="2377171"/>
          <a:ext cx="6937292" cy="679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06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Developers/Testers do not presently have a means to run quick and optimized testcases to validate a specific patch.</a:t>
          </a:r>
          <a:endParaRPr lang="en-IN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8414" y="2377171"/>
        <a:ext cx="6937292" cy="679141"/>
      </dsp:txXfrm>
    </dsp:sp>
    <dsp:sp modelId="{478C328F-69C8-4E47-9205-43D92634C137}">
      <dsp:nvSpPr>
        <dsp:cNvPr id="0" name=""/>
        <dsp:cNvSpPr/>
      </dsp:nvSpPr>
      <dsp:spPr>
        <a:xfrm>
          <a:off x="463950" y="2292278"/>
          <a:ext cx="848926" cy="848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B53697-90E9-394B-AA1A-8C22BB65A0BE}">
      <dsp:nvSpPr>
        <dsp:cNvPr id="0" name=""/>
        <dsp:cNvSpPr/>
      </dsp:nvSpPr>
      <dsp:spPr>
        <a:xfrm>
          <a:off x="470253" y="3357538"/>
          <a:ext cx="7326659" cy="10570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068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Common quality related questions that arise with current regression test suites have no answers:</a:t>
          </a:r>
          <a:endParaRPr lang="en-IN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What is the code coverage efficiency of a test case?</a:t>
          </a:r>
          <a:endParaRPr lang="en-IN" sz="1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Which part of the code needs test cases to be developed?</a:t>
          </a:r>
          <a:endParaRPr lang="en-IN" sz="1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0253" y="3357538"/>
        <a:ext cx="7326659" cy="1057056"/>
      </dsp:txXfrm>
    </dsp:sp>
    <dsp:sp modelId="{096F6517-43B6-7743-9022-BD7D07B589C9}">
      <dsp:nvSpPr>
        <dsp:cNvPr id="0" name=""/>
        <dsp:cNvSpPr/>
      </dsp:nvSpPr>
      <dsp:spPr>
        <a:xfrm>
          <a:off x="74583" y="3311166"/>
          <a:ext cx="848926" cy="848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2455D-3931-6843-95A5-AC80BEDFCA68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1257300"/>
            <a:ext cx="54292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6E890-3C83-BD42-8819-E755D892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6E890-3C83-BD42-8819-E755D892E9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110" y="3068400"/>
            <a:ext cx="822933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3970" y="30684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110" y="30684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Picture 47"/>
          <p:cNvPicPr/>
          <p:nvPr/>
        </p:nvPicPr>
        <p:blipFill>
          <a:blip r:embed="rId2"/>
          <a:stretch/>
        </p:blipFill>
        <p:spPr>
          <a:xfrm>
            <a:off x="2702160" y="1337100"/>
            <a:ext cx="3738690" cy="331440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2702160" y="1337100"/>
            <a:ext cx="3738690" cy="33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457110" y="228000"/>
            <a:ext cx="8229330" cy="4423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110" y="30684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3970" y="30684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110" y="3068400"/>
            <a:ext cx="822933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110" y="3068400"/>
            <a:ext cx="822933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3970" y="30684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110" y="30684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2702160" y="1337100"/>
            <a:ext cx="3738690" cy="3314400"/>
          </a:xfrm>
          <a:prstGeom prst="rect">
            <a:avLst/>
          </a:prstGeom>
          <a:ln>
            <a:noFill/>
          </a:ln>
        </p:spPr>
      </p:pic>
      <p:pic>
        <p:nvPicPr>
          <p:cNvPr id="98" name="Picture 97"/>
          <p:cNvPicPr/>
          <p:nvPr/>
        </p:nvPicPr>
        <p:blipFill>
          <a:blip r:embed="rId2"/>
          <a:stretch/>
        </p:blipFill>
        <p:spPr>
          <a:xfrm>
            <a:off x="2702160" y="1337100"/>
            <a:ext cx="3738690" cy="33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110" y="228000"/>
            <a:ext cx="8229330" cy="4423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110" y="30684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331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970" y="30684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11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970" y="1337100"/>
            <a:ext cx="401571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110" y="3068400"/>
            <a:ext cx="8229330" cy="15807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9143280" cy="5714100"/>
          </a:xfrm>
          <a:prstGeom prst="rect">
            <a:avLst/>
          </a:prstGeom>
          <a:ln w="9360">
            <a:noFill/>
          </a:ln>
        </p:spPr>
      </p:pic>
      <p:pic>
        <p:nvPicPr>
          <p:cNvPr id="17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1543320" cy="166740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14"/>
          <p:cNvPicPr/>
          <p:nvPr/>
        </p:nvPicPr>
        <p:blipFill>
          <a:blip r:embed="rId16"/>
          <a:stretch/>
        </p:blipFill>
        <p:spPr>
          <a:xfrm>
            <a:off x="8309250" y="231600"/>
            <a:ext cx="490860" cy="212100"/>
          </a:xfrm>
          <a:prstGeom prst="rect">
            <a:avLst/>
          </a:prstGeom>
          <a:ln w="9360">
            <a:noFill/>
          </a:ln>
        </p:spPr>
      </p:pic>
      <p:sp>
        <p:nvSpPr>
          <p:cNvPr id="3" name="Line 1"/>
          <p:cNvSpPr/>
          <p:nvPr/>
        </p:nvSpPr>
        <p:spPr>
          <a:xfrm flipV="1">
            <a:off x="339120" y="554100"/>
            <a:ext cx="8463150" cy="6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238140" y="5450400"/>
            <a:ext cx="2975670" cy="193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en-US" sz="704" b="0" strike="noStrike" spc="-1">
                <a:solidFill>
                  <a:srgbClr val="60606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© 2015 IBM Corporation</a:t>
            </a:r>
            <a:endParaRPr lang="en-US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17"/>
          <p:cNvPicPr/>
          <p:nvPr/>
        </p:nvPicPr>
        <p:blipFill>
          <a:blip r:embed="rId17"/>
          <a:stretch/>
        </p:blipFill>
        <p:spPr>
          <a:xfrm>
            <a:off x="298890" y="125700"/>
            <a:ext cx="1205280" cy="37620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3"/>
          <p:cNvSpPr/>
          <p:nvPr/>
        </p:nvSpPr>
        <p:spPr>
          <a:xfrm>
            <a:off x="7485480" y="5453100"/>
            <a:ext cx="1405350" cy="1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r">
              <a:lnSpc>
                <a:spcPct val="100000"/>
              </a:lnSpc>
            </a:pPr>
            <a:fld id="{85466096-6E7B-4FB8-B0B3-3ED003E88DE7}" type="slidenum">
              <a:rPr lang="en-US" sz="750" b="0" strike="noStrike" spc="-1">
                <a:solidFill>
                  <a:srgbClr val="60606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‹#›</a:t>
            </a:fld>
            <a:endParaRPr lang="en-US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14"/>
          <p:cNvPicPr/>
          <p:nvPr/>
        </p:nvPicPr>
        <p:blipFill>
          <a:blip r:embed="rId14"/>
          <a:stretch/>
        </p:blipFill>
        <p:spPr>
          <a:xfrm>
            <a:off x="0" y="0"/>
            <a:ext cx="9143280" cy="5714100"/>
          </a:xfrm>
          <a:prstGeom prst="rect">
            <a:avLst/>
          </a:prstGeom>
          <a:ln w="9360">
            <a:noFill/>
          </a:ln>
        </p:spPr>
      </p:pic>
      <p:pic>
        <p:nvPicPr>
          <p:cNvPr id="8" name="Picture 15"/>
          <p:cNvPicPr/>
          <p:nvPr/>
        </p:nvPicPr>
        <p:blipFill>
          <a:blip r:embed="rId18"/>
          <a:stretch/>
        </p:blipFill>
        <p:spPr>
          <a:xfrm>
            <a:off x="4161240" y="2365500"/>
            <a:ext cx="4982040" cy="334860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1543320" cy="1667400"/>
          </a:xfrm>
          <a:prstGeom prst="rect">
            <a:avLst/>
          </a:prstGeom>
          <a:ln w="9360">
            <a:noFill/>
          </a:ln>
        </p:spPr>
      </p:pic>
      <p:pic>
        <p:nvPicPr>
          <p:cNvPr id="10" name="Picture 14"/>
          <p:cNvPicPr/>
          <p:nvPr/>
        </p:nvPicPr>
        <p:blipFill>
          <a:blip r:embed="rId16"/>
          <a:stretch/>
        </p:blipFill>
        <p:spPr>
          <a:xfrm>
            <a:off x="8309250" y="231600"/>
            <a:ext cx="490860" cy="212100"/>
          </a:xfrm>
          <a:prstGeom prst="rect">
            <a:avLst/>
          </a:prstGeom>
          <a:ln w="9360">
            <a:noFill/>
          </a:ln>
        </p:spPr>
      </p:pic>
      <p:sp>
        <p:nvSpPr>
          <p:cNvPr id="11" name="Line 4"/>
          <p:cNvSpPr/>
          <p:nvPr/>
        </p:nvSpPr>
        <p:spPr>
          <a:xfrm flipV="1">
            <a:off x="339120" y="554100"/>
            <a:ext cx="8463150" cy="6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" name="Picture 20"/>
          <p:cNvPicPr/>
          <p:nvPr/>
        </p:nvPicPr>
        <p:blipFill>
          <a:blip r:embed="rId17"/>
          <a:stretch/>
        </p:blipFill>
        <p:spPr>
          <a:xfrm>
            <a:off x="298890" y="125700"/>
            <a:ext cx="1205280" cy="376200"/>
          </a:xfrm>
          <a:prstGeom prst="rect">
            <a:avLst/>
          </a:prstGeom>
          <a:ln w="9360">
            <a:noFill/>
          </a:ln>
        </p:spPr>
      </p:pic>
      <p:pic>
        <p:nvPicPr>
          <p:cNvPr id="13" name="Picture 2"/>
          <p:cNvPicPr/>
          <p:nvPr/>
        </p:nvPicPr>
        <p:blipFill>
          <a:blip r:embed="rId19"/>
          <a:srcRect r="-831"/>
          <a:stretch/>
        </p:blipFill>
        <p:spPr>
          <a:xfrm>
            <a:off x="4799520" y="1004100"/>
            <a:ext cx="4372380" cy="4710000"/>
          </a:xfrm>
          <a:prstGeom prst="rect">
            <a:avLst/>
          </a:prstGeom>
          <a:ln w="9360">
            <a:noFill/>
          </a:ln>
        </p:spPr>
      </p:pic>
      <p:sp>
        <p:nvSpPr>
          <p:cNvPr id="14" name="PlaceHolder 5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060" cy="9537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060" cy="33141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648000" lvl="1" indent="-243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972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296000" lvl="3" indent="-162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620000" lvl="4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1944000" lvl="5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268000" lvl="6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750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9143280" cy="5714100"/>
          </a:xfrm>
          <a:prstGeom prst="rect">
            <a:avLst/>
          </a:prstGeom>
          <a:ln w="9360">
            <a:noFill/>
          </a:ln>
        </p:spPr>
      </p:pic>
      <p:pic>
        <p:nvPicPr>
          <p:cNvPr id="51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1543320" cy="1667400"/>
          </a:xfrm>
          <a:prstGeom prst="rect">
            <a:avLst/>
          </a:prstGeom>
          <a:ln w="9360">
            <a:noFill/>
          </a:ln>
        </p:spPr>
      </p:pic>
      <p:pic>
        <p:nvPicPr>
          <p:cNvPr id="52" name="Picture 14"/>
          <p:cNvPicPr/>
          <p:nvPr/>
        </p:nvPicPr>
        <p:blipFill>
          <a:blip r:embed="rId16"/>
          <a:stretch/>
        </p:blipFill>
        <p:spPr>
          <a:xfrm>
            <a:off x="8309250" y="231600"/>
            <a:ext cx="490860" cy="212100"/>
          </a:xfrm>
          <a:prstGeom prst="rect">
            <a:avLst/>
          </a:prstGeom>
          <a:ln w="9360">
            <a:noFill/>
          </a:ln>
        </p:spPr>
      </p:pic>
      <p:sp>
        <p:nvSpPr>
          <p:cNvPr id="53" name="Line 1"/>
          <p:cNvSpPr/>
          <p:nvPr/>
        </p:nvSpPr>
        <p:spPr>
          <a:xfrm flipV="1">
            <a:off x="339120" y="554100"/>
            <a:ext cx="8463150" cy="6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2"/>
          <p:cNvSpPr/>
          <p:nvPr/>
        </p:nvSpPr>
        <p:spPr>
          <a:xfrm>
            <a:off x="238140" y="5450400"/>
            <a:ext cx="2975670" cy="193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en-US" sz="704" b="0" strike="noStrike" spc="-1">
                <a:solidFill>
                  <a:srgbClr val="60606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© 2015 IBM Corporation</a:t>
            </a:r>
            <a:endParaRPr lang="en-US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Picture 17"/>
          <p:cNvPicPr/>
          <p:nvPr/>
        </p:nvPicPr>
        <p:blipFill>
          <a:blip r:embed="rId17"/>
          <a:stretch/>
        </p:blipFill>
        <p:spPr>
          <a:xfrm>
            <a:off x="298890" y="125700"/>
            <a:ext cx="1205280" cy="376200"/>
          </a:xfrm>
          <a:prstGeom prst="rect">
            <a:avLst/>
          </a:prstGeom>
          <a:ln w="9360"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7485480" y="5453100"/>
            <a:ext cx="1405350" cy="1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r">
              <a:lnSpc>
                <a:spcPct val="100000"/>
              </a:lnSpc>
            </a:pPr>
            <a:fld id="{0F01EB86-9A8D-4068-8B6D-68470B2BA21C}" type="slidenum">
              <a:rPr lang="en-US" sz="750" b="0" strike="noStrike" spc="-1">
                <a:solidFill>
                  <a:srgbClr val="60606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‹#›</a:t>
            </a:fld>
            <a:endParaRPr lang="en-US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11"/>
          <p:cNvPicPr/>
          <p:nvPr/>
        </p:nvPicPr>
        <p:blipFill>
          <a:blip r:embed="rId14"/>
          <a:stretch/>
        </p:blipFill>
        <p:spPr>
          <a:xfrm>
            <a:off x="0" y="0"/>
            <a:ext cx="9143280" cy="5714100"/>
          </a:xfrm>
          <a:prstGeom prst="rect">
            <a:avLst/>
          </a:prstGeom>
          <a:ln w="9360">
            <a:noFill/>
          </a:ln>
        </p:spPr>
      </p:pic>
      <p:pic>
        <p:nvPicPr>
          <p:cNvPr id="58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1543320" cy="1667400"/>
          </a:xfrm>
          <a:prstGeom prst="rect">
            <a:avLst/>
          </a:prstGeom>
          <a:ln w="9360">
            <a:noFill/>
          </a:ln>
        </p:spPr>
      </p:pic>
      <p:pic>
        <p:nvPicPr>
          <p:cNvPr id="59" name="Picture 14"/>
          <p:cNvPicPr/>
          <p:nvPr/>
        </p:nvPicPr>
        <p:blipFill>
          <a:blip r:embed="rId16"/>
          <a:stretch/>
        </p:blipFill>
        <p:spPr>
          <a:xfrm>
            <a:off x="8309250" y="231600"/>
            <a:ext cx="490860" cy="212100"/>
          </a:xfrm>
          <a:prstGeom prst="rect">
            <a:avLst/>
          </a:prstGeom>
          <a:ln w="9360">
            <a:noFill/>
          </a:ln>
        </p:spPr>
      </p:pic>
      <p:sp>
        <p:nvSpPr>
          <p:cNvPr id="60" name="Line 4"/>
          <p:cNvSpPr/>
          <p:nvPr/>
        </p:nvSpPr>
        <p:spPr>
          <a:xfrm flipV="1">
            <a:off x="339120" y="554100"/>
            <a:ext cx="8463150" cy="6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" name="Picture 17"/>
          <p:cNvPicPr/>
          <p:nvPr/>
        </p:nvPicPr>
        <p:blipFill>
          <a:blip r:embed="rId17"/>
          <a:stretch/>
        </p:blipFill>
        <p:spPr>
          <a:xfrm>
            <a:off x="298890" y="125700"/>
            <a:ext cx="1205280" cy="376200"/>
          </a:xfrm>
          <a:prstGeom prst="rect">
            <a:avLst/>
          </a:prstGeom>
          <a:ln w="9360">
            <a:noFill/>
          </a:ln>
        </p:spPr>
      </p:pic>
      <p:sp>
        <p:nvSpPr>
          <p:cNvPr id="62" name="CustomShape 5"/>
          <p:cNvSpPr/>
          <p:nvPr/>
        </p:nvSpPr>
        <p:spPr>
          <a:xfrm>
            <a:off x="7485480" y="5453100"/>
            <a:ext cx="1405350" cy="1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r">
              <a:lnSpc>
                <a:spcPct val="100000"/>
              </a:lnSpc>
            </a:pPr>
            <a:fld id="{097AB494-A7C4-4E28-B251-DF544493DE94}" type="slidenum">
              <a:rPr lang="en-US" sz="750" b="0" strike="noStrike" spc="-1">
                <a:solidFill>
                  <a:srgbClr val="60606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‹#›</a:t>
            </a:fld>
            <a:endParaRPr lang="en-US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4" name="PlaceHolder 7"/>
          <p:cNvSpPr>
            <a:spLocks noGrp="1"/>
          </p:cNvSpPr>
          <p:nvPr>
            <p:ph type="body"/>
          </p:nvPr>
        </p:nvSpPr>
        <p:spPr>
          <a:xfrm>
            <a:off x="457110" y="1337100"/>
            <a:ext cx="8229330" cy="33144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648000" lvl="1" indent="-243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972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296000" lvl="3" indent="-162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620000" lvl="4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1944000" lvl="5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268000" lvl="6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750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vgsilh.com/image/1458548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-172823" y="836763"/>
            <a:ext cx="6234546" cy="2425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ctr">
              <a:lnSpc>
                <a:spcPct val="150000"/>
              </a:lnSpc>
            </a:pPr>
            <a:r>
              <a:rPr lang="en-US" sz="3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Linux testing made better with DATA</a:t>
            </a:r>
          </a:p>
          <a:p>
            <a:pPr algn="ctr">
              <a:lnSpc>
                <a:spcPct val="150000"/>
              </a:lnSpc>
            </a:pPr>
            <a:endParaRPr lang="en-IN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N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 Nageswara Sastry</a:t>
            </a:r>
          </a:p>
          <a:p>
            <a:pPr algn="ctr">
              <a:lnSpc>
                <a:spcPct val="150000"/>
              </a:lnSpc>
            </a:pPr>
            <a:endParaRPr lang="en-US" sz="135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350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498230" y="0"/>
            <a:ext cx="5849722" cy="6092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625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Redundant test cases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7A6A21-ECDF-7645-A2C7-816F6FECF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907"/>
            <a:ext cx="9144000" cy="1239864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A9480BE-AD19-9940-BEB3-BDBD32C88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107"/>
            <a:ext cx="9144000" cy="41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745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498230" y="0"/>
            <a:ext cx="5849722" cy="6092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625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What test cases to improve</a:t>
            </a:r>
          </a:p>
        </p:txBody>
      </p:sp>
      <p:pic>
        <p:nvPicPr>
          <p:cNvPr id="14" name="Picture 13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F2CB6516-76D8-624A-90F2-811A1DB10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678"/>
            <a:ext cx="9144000" cy="34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896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69F8-706A-AA42-B712-5D44B594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55" y="69011"/>
            <a:ext cx="6107592" cy="560898"/>
          </a:xfrm>
        </p:spPr>
        <p:txBody>
          <a:bodyPr/>
          <a:lstStyle/>
          <a:p>
            <a:pPr algn="ctr"/>
            <a:r>
              <a:rPr lang="en-US" sz="28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0BB7A-4284-F042-9682-B8D124D2E03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07330" y="2432957"/>
            <a:ext cx="6946500" cy="1826985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Running 129 out of 1000 test cases is sufficient to get the same code coverage.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/>
              <a:t>361 files out of 673 (54%) have code coverage of 100% using </a:t>
            </a:r>
            <a:r>
              <a:rPr lang="en-IN" sz="2000" dirty="0" err="1"/>
              <a:t>kselftests</a:t>
            </a:r>
            <a:r>
              <a:rPr lang="en-IN" sz="2000" dirty="0"/>
              <a:t> and avocado tests.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/>
              <a:t>312 files out 673 (46%) have code coverage ranging from 96%-4%, so these tests need to be improved.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4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69F8-706A-AA42-B712-5D44B594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55" y="69011"/>
            <a:ext cx="6107592" cy="560898"/>
          </a:xfrm>
        </p:spPr>
        <p:txBody>
          <a:bodyPr/>
          <a:lstStyle/>
          <a:p>
            <a:pPr algn="ctr"/>
            <a:r>
              <a:rPr lang="en-US" sz="28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0BB7A-4284-F042-9682-B8D124D2E03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07330" y="2432957"/>
            <a:ext cx="6946500" cy="1826985"/>
          </a:xfrm>
        </p:spPr>
        <p:txBody>
          <a:bodyPr/>
          <a:lstStyle/>
          <a:p>
            <a:r>
              <a:rPr lang="en-IN" sz="1600" dirty="0"/>
              <a:t>. This work represents the view of the authors and does not necessarily represent the view of the employers (IBM Corporation)</a:t>
            </a:r>
          </a:p>
          <a:p>
            <a:endParaRPr lang="en-IN" sz="1600" dirty="0"/>
          </a:p>
          <a:p>
            <a:r>
              <a:rPr lang="en-IN" sz="1600" dirty="0"/>
              <a:t>. IBM and IBM (logo) are trademarks or registered trademarks of International Business Machines in United States and/or other countries.</a:t>
            </a:r>
          </a:p>
          <a:p>
            <a:endParaRPr lang="en-IN" sz="1600" dirty="0"/>
          </a:p>
          <a:p>
            <a:r>
              <a:rPr lang="en-IN" sz="1600" dirty="0"/>
              <a:t>. Linux is a registered trademark of Linux Torvalds.</a:t>
            </a:r>
          </a:p>
          <a:p>
            <a:endParaRPr lang="en-IN" sz="1600" dirty="0"/>
          </a:p>
          <a:p>
            <a:r>
              <a:rPr lang="en-IN" sz="1600" dirty="0"/>
              <a:t>. Other company, product and service names may be trademarks or service marks of others.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619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142910" y="1127610"/>
            <a:ext cx="6857730" cy="179037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2625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70142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381BDB8-59EB-A147-AEFD-D430056DE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9974" y="0"/>
            <a:ext cx="8137430" cy="5429251"/>
          </a:xfrm>
          <a:prstGeom prst="rect">
            <a:avLst/>
          </a:prstGeom>
          <a:effectLst>
            <a:outerShdw blurRad="50800" dist="50800" dir="5400000" sx="128000" sy="128000" algn="ctr" rotWithShape="0">
              <a:schemeClr val="tx1">
                <a:lumMod val="50000"/>
                <a:lumOff val="50000"/>
                <a:alpha val="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76BA1-F685-F145-87D1-D3AB417A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135" y="136304"/>
            <a:ext cx="6857730" cy="298889"/>
          </a:xfrm>
        </p:spPr>
        <p:txBody>
          <a:bodyPr/>
          <a:lstStyle/>
          <a:p>
            <a:pPr algn="ctr"/>
            <a:r>
              <a:rPr lang="en-US" sz="262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A26D6-C3F4-8C4C-B431-C273C3C166A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917003" y="1362975"/>
            <a:ext cx="4188279" cy="281221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What do we aim to achieve?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How did we achieve this?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66598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772484" y="156254"/>
            <a:ext cx="7886430" cy="37305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625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5806A4-57D7-5043-A293-5C5974D46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078302"/>
              </p:ext>
            </p:extLst>
          </p:nvPr>
        </p:nvGraphicFramePr>
        <p:xfrm>
          <a:off x="628785" y="976914"/>
          <a:ext cx="7886430" cy="441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Question mark">
            <a:extLst>
              <a:ext uri="{FF2B5EF4-FFF2-40B4-BE49-F238E27FC236}">
                <a16:creationId xmlns:a16="http://schemas.microsoft.com/office/drawing/2014/main" id="{2025CDE3-476D-1643-86DA-C745915BD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797" y="4476828"/>
            <a:ext cx="522515" cy="522515"/>
          </a:xfrm>
          <a:prstGeom prst="rect">
            <a:avLst/>
          </a:prstGeom>
        </p:spPr>
      </p:pic>
      <p:pic>
        <p:nvPicPr>
          <p:cNvPr id="6" name="Graphic 5" descr="Turtle">
            <a:extLst>
              <a:ext uri="{FF2B5EF4-FFF2-40B4-BE49-F238E27FC236}">
                <a16:creationId xmlns:a16="http://schemas.microsoft.com/office/drawing/2014/main" id="{FB3A29FD-8088-0D4B-91A9-AE46DEBD4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7026" y="2245179"/>
            <a:ext cx="522515" cy="522515"/>
          </a:xfrm>
          <a:prstGeom prst="rect">
            <a:avLst/>
          </a:prstGeom>
        </p:spPr>
      </p:pic>
      <p:pic>
        <p:nvPicPr>
          <p:cNvPr id="10" name="Graphic 9" descr="Gauge">
            <a:extLst>
              <a:ext uri="{FF2B5EF4-FFF2-40B4-BE49-F238E27FC236}">
                <a16:creationId xmlns:a16="http://schemas.microsoft.com/office/drawing/2014/main" id="{5B568BD9-506D-C343-9C83-487EDCBC61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7026" y="3181044"/>
            <a:ext cx="522515" cy="522515"/>
          </a:xfrm>
          <a:prstGeom prst="rect">
            <a:avLst/>
          </a:prstGeom>
        </p:spPr>
      </p:pic>
      <p:pic>
        <p:nvPicPr>
          <p:cNvPr id="12" name="Graphic 11" descr="Decision chart">
            <a:extLst>
              <a:ext uri="{FF2B5EF4-FFF2-40B4-BE49-F238E27FC236}">
                <a16:creationId xmlns:a16="http://schemas.microsoft.com/office/drawing/2014/main" id="{00100E71-138B-B443-8A22-4E94FE213A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7797" y="1345427"/>
            <a:ext cx="449559" cy="4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436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242515" y="65689"/>
            <a:ext cx="5319371" cy="56788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625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What do we aim to achieve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95F7E-1072-0A4C-AA31-DBDD278A76AF}"/>
              </a:ext>
            </a:extLst>
          </p:cNvPr>
          <p:cNvSpPr txBox="1"/>
          <p:nvPr/>
        </p:nvSpPr>
        <p:spPr>
          <a:xfrm>
            <a:off x="1190356" y="1325990"/>
            <a:ext cx="7423688" cy="15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AutoNum type="arabicParenR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Create dynamic regression test suites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containing only such test cases that cater to a specific use-case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AutoNum type="arabicParenR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arenR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Provide quick insights to testers/developers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988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69F8-706A-AA42-B712-5D44B594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55" y="69011"/>
            <a:ext cx="6107592" cy="560898"/>
          </a:xfrm>
        </p:spPr>
        <p:txBody>
          <a:bodyPr/>
          <a:lstStyle/>
          <a:p>
            <a:pPr algn="ctr"/>
            <a:r>
              <a:rPr lang="en-US" sz="28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Test case reduction method used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EAAE3-8818-C24C-B4FF-6A19D5DF02E2}"/>
              </a:ext>
            </a:extLst>
          </p:cNvPr>
          <p:cNvSpPr txBox="1"/>
          <p:nvPr/>
        </p:nvSpPr>
        <p:spPr>
          <a:xfrm>
            <a:off x="1306286" y="1429940"/>
            <a:ext cx="6161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Coverage Based</a:t>
            </a:r>
          </a:p>
          <a:p>
            <a:pPr lvl="1"/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9516" lvl="1" indent="-34290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Calculate the coverage</a:t>
            </a:r>
          </a:p>
          <a:p>
            <a:pPr marL="699516" lvl="1" indent="-34290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9516" lvl="1" indent="-34290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Take decision based on code coverage value</a:t>
            </a:r>
          </a:p>
          <a:p>
            <a:pPr marL="1056132" lvl="2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7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14327" y="150810"/>
            <a:ext cx="7886430" cy="44844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2625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How did we achieve this ?</a:t>
            </a:r>
          </a:p>
        </p:txBody>
      </p:sp>
      <p:pic>
        <p:nvPicPr>
          <p:cNvPr id="134" name="Picture 6"/>
          <p:cNvPicPr/>
          <p:nvPr/>
        </p:nvPicPr>
        <p:blipFill>
          <a:blip r:embed="rId2"/>
          <a:stretch/>
        </p:blipFill>
        <p:spPr>
          <a:xfrm>
            <a:off x="836103" y="599256"/>
            <a:ext cx="7642879" cy="5115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1577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17266" y="95919"/>
            <a:ext cx="7886430" cy="56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625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Automation </a:t>
            </a:r>
          </a:p>
        </p:txBody>
      </p:sp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CDC8D71-8F12-455C-BBE9-54C1E394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45" y="1813214"/>
            <a:ext cx="2057400" cy="102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AD2F11-A053-440E-9C34-986FEE0CA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0" t="18782" r="34215" b="4061"/>
          <a:stretch/>
        </p:blipFill>
        <p:spPr>
          <a:xfrm>
            <a:off x="600350" y="2689255"/>
            <a:ext cx="3690961" cy="1588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4AA6-53D0-459E-958D-C105A76E1806}"/>
              </a:ext>
            </a:extLst>
          </p:cNvPr>
          <p:cNvSpPr txBox="1"/>
          <p:nvPr/>
        </p:nvSpPr>
        <p:spPr>
          <a:xfrm>
            <a:off x="2108808" y="992961"/>
            <a:ext cx="1094874" cy="346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/>
              <a:t>Input</a:t>
            </a:r>
          </a:p>
        </p:txBody>
      </p:sp>
      <p:pic>
        <p:nvPicPr>
          <p:cNvPr id="5" name="Picture 5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85B2CE3-9AB4-459C-8F9A-0D747941A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80" y="1339210"/>
            <a:ext cx="4683519" cy="4090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8A0852-371B-48AC-8641-4F5D1E3D860E}"/>
              </a:ext>
            </a:extLst>
          </p:cNvPr>
          <p:cNvSpPr txBox="1"/>
          <p:nvPr/>
        </p:nvSpPr>
        <p:spPr>
          <a:xfrm>
            <a:off x="6284951" y="961494"/>
            <a:ext cx="1094874" cy="346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596115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498230" y="0"/>
            <a:ext cx="5849722" cy="6092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625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Source Database</a:t>
            </a:r>
          </a:p>
        </p:txBody>
      </p:sp>
      <p:pic>
        <p:nvPicPr>
          <p:cNvPr id="7" name="Picture 6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933100B1-EF18-4341-B9FF-E4AC1001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85" y="1097830"/>
            <a:ext cx="5385878" cy="109645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9126F98-A56C-2744-A1A2-2C6CE9A9E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17" y="2972490"/>
            <a:ext cx="5492813" cy="10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047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498230" y="0"/>
            <a:ext cx="5849722" cy="6092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625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Test Database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C9661C9-9FF1-C348-9AB6-45E7875B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2170"/>
            <a:ext cx="9144000" cy="1572425"/>
          </a:xfrm>
          <a:prstGeom prst="rect">
            <a:avLst/>
          </a:prstGeom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C3CB5292-A003-AF48-B9FE-6540A7727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13" y="997437"/>
            <a:ext cx="5385878" cy="13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866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60868</TotalTime>
  <Words>324</Words>
  <Application>Microsoft Macintosh PowerPoint</Application>
  <PresentationFormat>On-screen Show (16:10)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Office Theme</vt:lpstr>
      <vt:lpstr>Office Theme</vt:lpstr>
      <vt:lpstr>PowerPoint Presentation</vt:lpstr>
      <vt:lpstr>Agenda</vt:lpstr>
      <vt:lpstr>PowerPoint Presentation</vt:lpstr>
      <vt:lpstr>PowerPoint Presentation</vt:lpstr>
      <vt:lpstr>Test case reduction method 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Disclaimer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</dc:creator>
  <cp:lastModifiedBy>NAGESWARA SASTRY</cp:lastModifiedBy>
  <cp:revision>7351</cp:revision>
  <dcterms:modified xsi:type="dcterms:W3CDTF">2021-01-23T04:30:17Z</dcterms:modified>
  <dc:language>en-US</dc:language>
</cp:coreProperties>
</file>